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356" r:id="rId4"/>
    <p:sldId id="357" r:id="rId5"/>
    <p:sldId id="355" r:id="rId6"/>
    <p:sldId id="354" r:id="rId7"/>
    <p:sldId id="276" r:id="rId8"/>
    <p:sldId id="335" r:id="rId9"/>
    <p:sldId id="348" r:id="rId10"/>
    <p:sldId id="350" r:id="rId11"/>
    <p:sldId id="339" r:id="rId12"/>
    <p:sldId id="338" r:id="rId13"/>
    <p:sldId id="340" r:id="rId14"/>
    <p:sldId id="341" r:id="rId15"/>
    <p:sldId id="342" r:id="rId16"/>
    <p:sldId id="343" r:id="rId17"/>
    <p:sldId id="344" r:id="rId18"/>
    <p:sldId id="345" r:id="rId19"/>
    <p:sldId id="337" r:id="rId20"/>
  </p:sldIdLst>
  <p:sldSz cx="9144000" cy="6858000" type="screen4x3"/>
  <p:notesSz cx="6877050" cy="10001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2895" autoAdjust="0"/>
  </p:normalViewPr>
  <p:slideViewPr>
    <p:cSldViewPr>
      <p:cViewPr>
        <p:scale>
          <a:sx n="78" d="100"/>
          <a:sy n="78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icius\Desktop\Google%20Drive\EMPRESA\Apresenta&#231;&#245;es\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11\e\Meus%20documentos\Caio%20Vin&#237;cius\&#237;ndice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11\e\Meus%20documentos\Caio%20Vin&#237;cius\&#237;ndice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11\e\Meus%20documentos\Caio%20Vin&#237;cius\&#237;ndice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11\e\Meus%20documentos\Caio%20Vin&#237;cius\&#237;ndice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11\e\Meus%20documentos\Caio%20Vin&#237;cius\&#237;ndice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E11\e\Meus%20documentos\Caio%20Vin&#237;cius\&#237;ndic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Série Histórica Mensal (2013)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Taxa de Juros</c:v>
                </c:pt>
              </c:strCache>
            </c:strRef>
          </c:tx>
          <c:spPr>
            <a:ln w="4762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081799316581929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770023557126032E-2"/>
                  <c:y val="-4.04576739202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2257153023164513"/>
                  <c:y val="-3.5422848664688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5100853945818604E-2"/>
                  <c:y val="-4.387837949225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0128337259521004"/>
                  <c:y val="-2.43502720079129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0550279740871611E-2"/>
                  <c:y val="-5.1125123639960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397060266980878E-2"/>
                  <c:y val="-4.5691765578635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Plan1!$A$2:$A$13</c:f>
              <c:numCache>
                <c:formatCode>mmm\-yy</c:formatCode>
                <c:ptCount val="1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</c:numCache>
            </c:numRef>
          </c:cat>
          <c:val>
            <c:numRef>
              <c:f>Plan1!$B$2:$B$13</c:f>
              <c:numCache>
                <c:formatCode>0.00%</c:formatCode>
                <c:ptCount val="12"/>
                <c:pt idx="0">
                  <c:v>7.2499999999999995E-2</c:v>
                </c:pt>
                <c:pt idx="1">
                  <c:v>7.2499999999999995E-2</c:v>
                </c:pt>
                <c:pt idx="2">
                  <c:v>7.2499999999999995E-2</c:v>
                </c:pt>
                <c:pt idx="3">
                  <c:v>7.4999999999999997E-2</c:v>
                </c:pt>
                <c:pt idx="4">
                  <c:v>0.08</c:v>
                </c:pt>
                <c:pt idx="5">
                  <c:v>0.08</c:v>
                </c:pt>
                <c:pt idx="6">
                  <c:v>8.5000000000000006E-2</c:v>
                </c:pt>
                <c:pt idx="7">
                  <c:v>8.5000000000000006E-2</c:v>
                </c:pt>
                <c:pt idx="8" formatCode="0%">
                  <c:v>0.09</c:v>
                </c:pt>
                <c:pt idx="9">
                  <c:v>9.5000000000000001E-2</c:v>
                </c:pt>
                <c:pt idx="10" formatCode="0%">
                  <c:v>0.1</c:v>
                </c:pt>
                <c:pt idx="11" formatCode="0%">
                  <c:v>0.1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IMA-B</c:v>
                </c:pt>
              </c:strCache>
            </c:strRef>
          </c:tx>
          <c:spPr>
            <a:ln w="476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Plan1!$A$2:$A$13</c:f>
              <c:numCache>
                <c:formatCode>mmm\-yy</c:formatCode>
                <c:ptCount val="1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</c:numCache>
            </c:numRef>
          </c:cat>
          <c:val>
            <c:numRef>
              <c:f>Plan1!$C$2:$C$13</c:f>
              <c:numCache>
                <c:formatCode>0.00%</c:formatCode>
                <c:ptCount val="12"/>
                <c:pt idx="0">
                  <c:v>5.4000000000000003E-3</c:v>
                </c:pt>
                <c:pt idx="1">
                  <c:v>-8.8000000000000005E-3</c:v>
                </c:pt>
                <c:pt idx="2">
                  <c:v>-1.8800000000000001E-2</c:v>
                </c:pt>
                <c:pt idx="3">
                  <c:v>1.5800000000000002E-2</c:v>
                </c:pt>
                <c:pt idx="4">
                  <c:v>-4.5199999999999997E-2</c:v>
                </c:pt>
                <c:pt idx="5">
                  <c:v>-2.7900000000000001E-2</c:v>
                </c:pt>
                <c:pt idx="6">
                  <c:v>5.5999999999999999E-3</c:v>
                </c:pt>
                <c:pt idx="7">
                  <c:v>-2.6100000000000002E-2</c:v>
                </c:pt>
                <c:pt idx="8">
                  <c:v>3.8999999999999998E-3</c:v>
                </c:pt>
                <c:pt idx="9">
                  <c:v>9.1000000000000004E-3</c:v>
                </c:pt>
                <c:pt idx="10">
                  <c:v>-3.5900000000000001E-2</c:v>
                </c:pt>
                <c:pt idx="11">
                  <c:v>1.3100000000000001E-2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Meta Atuarial</c:v>
                </c:pt>
              </c:strCache>
            </c:strRef>
          </c:tx>
          <c:spPr>
            <a:ln w="4762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Plan1!$A$2:$A$13</c:f>
              <c:numCache>
                <c:formatCode>mmm\-yy</c:formatCode>
                <c:ptCount val="1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</c:numCache>
            </c:numRef>
          </c:cat>
          <c:val>
            <c:numRef>
              <c:f>Plan1!$D$2:$D$13</c:f>
              <c:numCache>
                <c:formatCode>0.00%</c:formatCode>
                <c:ptCount val="12"/>
                <c:pt idx="0">
                  <c:v>1.37E-2</c:v>
                </c:pt>
                <c:pt idx="1">
                  <c:v>1.0200000000000001E-2</c:v>
                </c:pt>
                <c:pt idx="2">
                  <c:v>9.4000000000000004E-3</c:v>
                </c:pt>
                <c:pt idx="3">
                  <c:v>1.06E-2</c:v>
                </c:pt>
                <c:pt idx="4">
                  <c:v>8.6E-3</c:v>
                </c:pt>
                <c:pt idx="5">
                  <c:v>7.1999999999999998E-3</c:v>
                </c:pt>
                <c:pt idx="6">
                  <c:v>5.5999999999999999E-3</c:v>
                </c:pt>
                <c:pt idx="7">
                  <c:v>7.4999999999999997E-3</c:v>
                </c:pt>
                <c:pt idx="8">
                  <c:v>8.3999999999999995E-3</c:v>
                </c:pt>
                <c:pt idx="9">
                  <c:v>1.11E-2</c:v>
                </c:pt>
                <c:pt idx="10">
                  <c:v>1.01E-2</c:v>
                </c:pt>
                <c:pt idx="11">
                  <c:v>1.21E-2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95840"/>
        <c:axId val="78997376"/>
      </c:lineChart>
      <c:dateAx>
        <c:axId val="789958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1800000"/>
          <a:lstStyle/>
          <a:p>
            <a:pPr>
              <a:defRPr/>
            </a:pPr>
            <a:endParaRPr lang="pt-BR"/>
          </a:p>
        </c:txPr>
        <c:crossAx val="78997376"/>
        <c:crosses val="autoZero"/>
        <c:auto val="1"/>
        <c:lblOffset val="100"/>
        <c:baseTimeUnit val="months"/>
      </c:dateAx>
      <c:valAx>
        <c:axId val="789973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8995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954174028268551"/>
          <c:y val="0.94634128750412139"/>
          <c:w val="0.490265753828033"/>
          <c:h val="5.3658712495878669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Série Histórica Mensal (2014)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Mês!$B$1</c:f>
              <c:strCache>
                <c:ptCount val="1"/>
                <c:pt idx="0">
                  <c:v>Taxa de Juros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8730526438003384E-2"/>
                  <c:y val="-3.142492137583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256288840779455E-2"/>
                  <c:y val="-5.6538035449701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32666640643532102"/>
                  <c:y val="-2.73539636435303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6610511744941313E-2"/>
                  <c:y val="-7.3232828733427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1281279057081757"/>
                  <c:y val="-7.4073975875184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3060420714014761E-2"/>
                  <c:y val="-6.663842957585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30021288925855E-2"/>
                  <c:y val="-7.89863016967442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Mês!$A$2:$A$13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Mês!$B$2:$B$13</c:f>
              <c:numCache>
                <c:formatCode>0.00%</c:formatCode>
                <c:ptCount val="12"/>
                <c:pt idx="0">
                  <c:v>0.105</c:v>
                </c:pt>
                <c:pt idx="1">
                  <c:v>0.1075</c:v>
                </c:pt>
                <c:pt idx="2">
                  <c:v>0.1075</c:v>
                </c:pt>
                <c:pt idx="3">
                  <c:v>0.11</c:v>
                </c:pt>
                <c:pt idx="4">
                  <c:v>0.11</c:v>
                </c:pt>
                <c:pt idx="5">
                  <c:v>0.11</c:v>
                </c:pt>
                <c:pt idx="6">
                  <c:v>0.11</c:v>
                </c:pt>
                <c:pt idx="7">
                  <c:v>0.11</c:v>
                </c:pt>
                <c:pt idx="8">
                  <c:v>0.11</c:v>
                </c:pt>
                <c:pt idx="9">
                  <c:v>0.1125</c:v>
                </c:pt>
                <c:pt idx="10">
                  <c:v>0.1125</c:v>
                </c:pt>
                <c:pt idx="11">
                  <c:v>0.11749999999999999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Mês!$C$1</c:f>
              <c:strCache>
                <c:ptCount val="1"/>
                <c:pt idx="0">
                  <c:v>IMA-B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Mês!$A$2:$A$13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Mês!$C$2:$C$13</c:f>
              <c:numCache>
                <c:formatCode>#,##0.00%</c:formatCode>
                <c:ptCount val="12"/>
                <c:pt idx="0">
                  <c:v>-2.5506539040999997E-2</c:v>
                </c:pt>
                <c:pt idx="1">
                  <c:v>4.4390339857999998E-2</c:v>
                </c:pt>
                <c:pt idx="2">
                  <c:v>7.0989328450000002E-3</c:v>
                </c:pt>
                <c:pt idx="3">
                  <c:v>2.4185317745999999E-2</c:v>
                </c:pt>
                <c:pt idx="4">
                  <c:v>4.2654729190999996E-2</c:v>
                </c:pt>
                <c:pt idx="5">
                  <c:v>5.9077078200000003E-4</c:v>
                </c:pt>
                <c:pt idx="6">
                  <c:v>1.1268627738999998E-2</c:v>
                </c:pt>
                <c:pt idx="7">
                  <c:v>4.8191089473999998E-2</c:v>
                </c:pt>
                <c:pt idx="8">
                  <c:v>-3.5334677517999999E-2</c:v>
                </c:pt>
                <c:pt idx="9">
                  <c:v>2.0802683935E-2</c:v>
                </c:pt>
                <c:pt idx="10">
                  <c:v>2.1446483718999997E-2</c:v>
                </c:pt>
                <c:pt idx="11">
                  <c:v>-1.9062979629000002E-2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Mês!$D$1</c:f>
              <c:strCache>
                <c:ptCount val="1"/>
                <c:pt idx="0">
                  <c:v>Meta Atuarial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Mês!$A$2:$A$13</c:f>
              <c:numCache>
                <c:formatCode>mmm\-yy</c:formatCode>
                <c:ptCount val="1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</c:numCache>
            </c:numRef>
          </c:cat>
          <c:val>
            <c:numRef>
              <c:f>Mês!$D$2:$D$13</c:f>
              <c:numCache>
                <c:formatCode>#,##0.00%</c:formatCode>
                <c:ptCount val="12"/>
                <c:pt idx="0">
                  <c:v>1.0627978368E-2</c:v>
                </c:pt>
                <c:pt idx="1">
                  <c:v>1.1567209157E-2</c:v>
                </c:pt>
                <c:pt idx="2">
                  <c:v>1.3643462530999999E-2</c:v>
                </c:pt>
                <c:pt idx="3">
                  <c:v>1.1366282112E-2</c:v>
                </c:pt>
                <c:pt idx="4">
                  <c:v>9.4899412979999997E-3</c:v>
                </c:pt>
                <c:pt idx="5">
                  <c:v>8.6537670010000001E-3</c:v>
                </c:pt>
                <c:pt idx="6">
                  <c:v>5.432893928E-3</c:v>
                </c:pt>
                <c:pt idx="7">
                  <c:v>7.3797194419999998E-3</c:v>
                </c:pt>
                <c:pt idx="8">
                  <c:v>1.0828998352999998E-2</c:v>
                </c:pt>
                <c:pt idx="9">
                  <c:v>9.5547566069999999E-3</c:v>
                </c:pt>
                <c:pt idx="10">
                  <c:v>9.7588657499999999E-3</c:v>
                </c:pt>
                <c:pt idx="11">
                  <c:v>1.2939708204E-2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48512"/>
        <c:axId val="80050048"/>
      </c:lineChart>
      <c:dateAx>
        <c:axId val="800485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crossAx val="80050048"/>
        <c:crosses val="autoZero"/>
        <c:auto val="1"/>
        <c:lblOffset val="100"/>
        <c:baseTimeUnit val="months"/>
      </c:dateAx>
      <c:valAx>
        <c:axId val="800500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0048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6376565368045"/>
          <c:y val="5.0270071381264256E-2"/>
          <c:w val="0.88633214438049046"/>
          <c:h val="0.80773436030776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Plan4!$A$2</c:f>
              <c:strCache>
                <c:ptCount val="1"/>
                <c:pt idx="0">
                  <c:v>IPCA + 6,00% ao 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Plan4!$B$2</c:f>
              <c:numCache>
                <c:formatCode>0.00%</c:formatCode>
                <c:ptCount val="1"/>
                <c:pt idx="0">
                  <c:v>0.12291428841737728</c:v>
                </c:pt>
              </c:numCache>
            </c:numRef>
          </c:val>
        </c:ser>
        <c:ser>
          <c:idx val="1"/>
          <c:order val="1"/>
          <c:tx>
            <c:strRef>
              <c:f>Plan4!$A$3</c:f>
              <c:strCache>
                <c:ptCount val="1"/>
                <c:pt idx="0">
                  <c:v>CDI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Plan4!$B$3</c:f>
              <c:numCache>
                <c:formatCode>0.00%</c:formatCode>
                <c:ptCount val="1"/>
                <c:pt idx="0">
                  <c:v>8.0646087785317677E-2</c:v>
                </c:pt>
              </c:numCache>
            </c:numRef>
          </c:val>
        </c:ser>
        <c:ser>
          <c:idx val="2"/>
          <c:order val="2"/>
          <c:tx>
            <c:strRef>
              <c:f>Plan4!$A$4</c:f>
              <c:strCache>
                <c:ptCount val="1"/>
                <c:pt idx="0">
                  <c:v>IRF-M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Plan4!$B$4</c:f>
              <c:numCache>
                <c:formatCode>0.00%</c:formatCode>
                <c:ptCount val="1"/>
                <c:pt idx="0">
                  <c:v>2.6098541127685726E-2</c:v>
                </c:pt>
              </c:numCache>
            </c:numRef>
          </c:val>
        </c:ser>
        <c:ser>
          <c:idx val="3"/>
          <c:order val="3"/>
          <c:tx>
            <c:strRef>
              <c:f>Plan4!$A$5</c:f>
              <c:strCache>
                <c:ptCount val="1"/>
                <c:pt idx="0">
                  <c:v>IMA Geral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Plan4!$B$5</c:f>
              <c:numCache>
                <c:formatCode>0.00%</c:formatCode>
                <c:ptCount val="1"/>
                <c:pt idx="0">
                  <c:v>-1.4247730516195656E-2</c:v>
                </c:pt>
              </c:numCache>
            </c:numRef>
          </c:val>
        </c:ser>
        <c:ser>
          <c:idx val="4"/>
          <c:order val="4"/>
          <c:tx>
            <c:strRef>
              <c:f>Plan4!$A$6</c:f>
              <c:strCache>
                <c:ptCount val="1"/>
                <c:pt idx="0">
                  <c:v>IMA-B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Plan4!$B$6</c:f>
              <c:numCache>
                <c:formatCode>0.00%</c:formatCode>
                <c:ptCount val="1"/>
                <c:pt idx="0">
                  <c:v>-0.10018041354671847</c:v>
                </c:pt>
              </c:numCache>
            </c:numRef>
          </c:val>
        </c:ser>
        <c:ser>
          <c:idx val="5"/>
          <c:order val="5"/>
          <c:tx>
            <c:strRef>
              <c:f>Plan4!$A$7</c:f>
              <c:strCache>
                <c:ptCount val="1"/>
                <c:pt idx="0">
                  <c:v>IMA-B 5+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Plan4!$B$7</c:f>
              <c:numCache>
                <c:formatCode>0.00%</c:formatCode>
                <c:ptCount val="1"/>
                <c:pt idx="0">
                  <c:v>-0.17068256087833766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116736"/>
        <c:axId val="80130816"/>
      </c:barChart>
      <c:catAx>
        <c:axId val="8011673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low"/>
        <c:crossAx val="80130816"/>
        <c:crosses val="autoZero"/>
        <c:auto val="1"/>
        <c:lblAlgn val="ctr"/>
        <c:lblOffset val="100"/>
        <c:noMultiLvlLbl val="0"/>
      </c:catAx>
      <c:valAx>
        <c:axId val="801308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011673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6376565368045"/>
          <c:y val="5.0270071381264256E-2"/>
          <c:w val="0.88633214438049046"/>
          <c:h val="0.80773436030776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Plan4!$A$2</c:f>
              <c:strCache>
                <c:ptCount val="1"/>
                <c:pt idx="0">
                  <c:v>IPCA + 6,00% ao 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Plan4!$C$2</c:f>
              <c:numCache>
                <c:formatCode>0.00%</c:formatCode>
                <c:ptCount val="1"/>
                <c:pt idx="0">
                  <c:v>0.12818157048200218</c:v>
                </c:pt>
              </c:numCache>
            </c:numRef>
          </c:val>
        </c:ser>
        <c:ser>
          <c:idx val="1"/>
          <c:order val="1"/>
          <c:tx>
            <c:strRef>
              <c:f>Plan4!$A$3</c:f>
              <c:strCache>
                <c:ptCount val="1"/>
                <c:pt idx="0">
                  <c:v>CDI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Plan4!$C$3</c:f>
              <c:numCache>
                <c:formatCode>0.00%</c:formatCode>
                <c:ptCount val="1"/>
                <c:pt idx="0">
                  <c:v>0.10814018770486844</c:v>
                </c:pt>
              </c:numCache>
            </c:numRef>
          </c:val>
        </c:ser>
        <c:ser>
          <c:idx val="2"/>
          <c:order val="2"/>
          <c:tx>
            <c:strRef>
              <c:f>Plan4!$A$4</c:f>
              <c:strCache>
                <c:ptCount val="1"/>
                <c:pt idx="0">
                  <c:v>IRF-M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Plan4!$C$4</c:f>
              <c:numCache>
                <c:formatCode>0.00%</c:formatCode>
                <c:ptCount val="1"/>
                <c:pt idx="0">
                  <c:v>0.11401894941830748</c:v>
                </c:pt>
              </c:numCache>
            </c:numRef>
          </c:val>
        </c:ser>
        <c:ser>
          <c:idx val="3"/>
          <c:order val="3"/>
          <c:tx>
            <c:strRef>
              <c:f>Plan4!$A$5</c:f>
              <c:strCache>
                <c:ptCount val="1"/>
                <c:pt idx="0">
                  <c:v>IMA Geral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Plan4!$C$5</c:f>
              <c:numCache>
                <c:formatCode>0.00%</c:formatCode>
                <c:ptCount val="1"/>
                <c:pt idx="0">
                  <c:v>0.12357801935701973</c:v>
                </c:pt>
              </c:numCache>
            </c:numRef>
          </c:val>
        </c:ser>
        <c:ser>
          <c:idx val="4"/>
          <c:order val="4"/>
          <c:tx>
            <c:strRef>
              <c:f>Plan4!$A$6</c:f>
              <c:strCache>
                <c:ptCount val="1"/>
                <c:pt idx="0">
                  <c:v>IMA-B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Plan4!$C$6</c:f>
              <c:numCache>
                <c:formatCode>0.00%</c:formatCode>
                <c:ptCount val="1"/>
                <c:pt idx="0">
                  <c:v>0.14543824036391828</c:v>
                </c:pt>
              </c:numCache>
            </c:numRef>
          </c:val>
        </c:ser>
        <c:ser>
          <c:idx val="5"/>
          <c:order val="5"/>
          <c:tx>
            <c:strRef>
              <c:f>Plan4!$A$7</c:f>
              <c:strCache>
                <c:ptCount val="1"/>
                <c:pt idx="0">
                  <c:v>IMA-B 5+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Plan4!$C$7</c:f>
              <c:numCache>
                <c:formatCode>0.00%</c:formatCode>
                <c:ptCount val="1"/>
                <c:pt idx="0">
                  <c:v>0.16603911129108195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38880"/>
        <c:axId val="78940416"/>
      </c:barChart>
      <c:catAx>
        <c:axId val="789388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low"/>
        <c:crossAx val="78940416"/>
        <c:crosses val="autoZero"/>
        <c:auto val="1"/>
        <c:lblAlgn val="ctr"/>
        <c:lblOffset val="100"/>
        <c:noMultiLvlLbl val="0"/>
      </c:catAx>
      <c:valAx>
        <c:axId val="78940416"/>
        <c:scaling>
          <c:orientation val="minMax"/>
          <c:max val="0.2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8938880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49639772795988"/>
          <c:y val="5.0270071381264256E-2"/>
          <c:w val="0.57769934845495363"/>
          <c:h val="0.80773436030776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Plan4!$A$2</c:f>
              <c:strCache>
                <c:ptCount val="1"/>
                <c:pt idx="0">
                  <c:v>IPCA + 6,00% ao 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Plan4!$D$2</c:f>
              <c:numCache>
                <c:formatCode>0.00%</c:formatCode>
                <c:ptCount val="1"/>
                <c:pt idx="0">
                  <c:v>7.8277698982928356E-2</c:v>
                </c:pt>
              </c:numCache>
            </c:numRef>
          </c:val>
        </c:ser>
        <c:ser>
          <c:idx val="1"/>
          <c:order val="1"/>
          <c:tx>
            <c:strRef>
              <c:f>Plan4!$A$3</c:f>
              <c:strCache>
                <c:ptCount val="1"/>
                <c:pt idx="0">
                  <c:v>CDI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Plan4!$D$3</c:f>
              <c:numCache>
                <c:formatCode>0.00%</c:formatCode>
                <c:ptCount val="1"/>
                <c:pt idx="0">
                  <c:v>4.8057901057944274E-2</c:v>
                </c:pt>
              </c:numCache>
            </c:numRef>
          </c:val>
        </c:ser>
        <c:ser>
          <c:idx val="2"/>
          <c:order val="2"/>
          <c:tx>
            <c:strRef>
              <c:f>Plan4!$A$4</c:f>
              <c:strCache>
                <c:ptCount val="1"/>
                <c:pt idx="0">
                  <c:v>IRF-M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Plan4!$D$4</c:f>
              <c:numCache>
                <c:formatCode>0.00%</c:formatCode>
                <c:ptCount val="1"/>
                <c:pt idx="0">
                  <c:v>4.842861996236314E-2</c:v>
                </c:pt>
              </c:numCache>
            </c:numRef>
          </c:val>
        </c:ser>
        <c:ser>
          <c:idx val="3"/>
          <c:order val="3"/>
          <c:tx>
            <c:strRef>
              <c:f>Plan4!$A$5</c:f>
              <c:strCache>
                <c:ptCount val="1"/>
                <c:pt idx="0">
                  <c:v>IMA Geral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Plan4!$D$5</c:f>
              <c:numCache>
                <c:formatCode>0.00%</c:formatCode>
                <c:ptCount val="1"/>
                <c:pt idx="0">
                  <c:v>6.1971261709718561E-2</c:v>
                </c:pt>
              </c:numCache>
            </c:numRef>
          </c:val>
        </c:ser>
        <c:ser>
          <c:idx val="4"/>
          <c:order val="4"/>
          <c:tx>
            <c:strRef>
              <c:f>Plan4!$A$6</c:f>
              <c:strCache>
                <c:ptCount val="1"/>
                <c:pt idx="0">
                  <c:v>IMA-B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Plan4!$D$6</c:f>
              <c:numCache>
                <c:formatCode>0.00%</c:formatCode>
                <c:ptCount val="1"/>
                <c:pt idx="0">
                  <c:v>8.6283025792237344E-2</c:v>
                </c:pt>
              </c:numCache>
            </c:numRef>
          </c:val>
        </c:ser>
        <c:ser>
          <c:idx val="5"/>
          <c:order val="5"/>
          <c:tx>
            <c:strRef>
              <c:f>Plan4!$A$7</c:f>
              <c:strCache>
                <c:ptCount val="1"/>
                <c:pt idx="0">
                  <c:v>IMA-B 5+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Plan4!$D$7</c:f>
              <c:numCache>
                <c:formatCode>0.00%</c:formatCode>
                <c:ptCount val="1"/>
                <c:pt idx="0">
                  <c:v>9.8317096332991127E-2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80608"/>
        <c:axId val="84602880"/>
      </c:barChart>
      <c:catAx>
        <c:axId val="845806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low"/>
        <c:crossAx val="84602880"/>
        <c:crosses val="autoZero"/>
        <c:auto val="1"/>
        <c:lblAlgn val="ctr"/>
        <c:lblOffset val="100"/>
        <c:noMultiLvlLbl val="0"/>
      </c:catAx>
      <c:valAx>
        <c:axId val="84602880"/>
        <c:scaling>
          <c:orientation val="minMax"/>
          <c:max val="0.2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4580608"/>
        <c:crosses val="autoZero"/>
        <c:crossBetween val="between"/>
        <c:majorUnit val="5.000000000000001E-2"/>
      </c:valAx>
    </c:plotArea>
    <c:legend>
      <c:legendPos val="r"/>
      <c:legendEntry>
        <c:idx val="0"/>
        <c:txPr>
          <a:bodyPr/>
          <a:lstStyle/>
          <a:p>
            <a:pPr>
              <a:defRPr sz="1300"/>
            </a:pPr>
            <a:endParaRPr lang="pt-BR"/>
          </a:p>
        </c:txPr>
      </c:legendEntry>
      <c:layout>
        <c:manualLayout>
          <c:xMode val="edge"/>
          <c:yMode val="edge"/>
          <c:x val="6.376752793993354E-3"/>
          <c:y val="0.16659364681141511"/>
          <c:w val="0.29608871372015577"/>
          <c:h val="0.59902943857947344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6376565368045"/>
          <c:y val="5.0270071381264256E-2"/>
          <c:w val="0.88633214438049046"/>
          <c:h val="0.80773436030776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Plan4!$A$2</c:f>
              <c:strCache>
                <c:ptCount val="1"/>
                <c:pt idx="0">
                  <c:v>IPCA + 6,00% ao 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Plan4!$E$2</c:f>
              <c:numCache>
                <c:formatCode>0.00%</c:formatCode>
                <c:ptCount val="1"/>
                <c:pt idx="0">
                  <c:v>0.36601740273768923</c:v>
                </c:pt>
              </c:numCache>
            </c:numRef>
          </c:val>
        </c:ser>
        <c:ser>
          <c:idx val="1"/>
          <c:order val="1"/>
          <c:tx>
            <c:strRef>
              <c:f>Plan4!$A$3</c:f>
              <c:strCache>
                <c:ptCount val="1"/>
                <c:pt idx="0">
                  <c:v>CDI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Plan4!$E$3</c:f>
              <c:numCache>
                <c:formatCode>0.00%</c:formatCode>
                <c:ptCount val="1"/>
                <c:pt idx="0">
                  <c:v>0.25505704871483648</c:v>
                </c:pt>
              </c:numCache>
            </c:numRef>
          </c:val>
        </c:ser>
        <c:ser>
          <c:idx val="2"/>
          <c:order val="2"/>
          <c:tx>
            <c:strRef>
              <c:f>Plan4!$A$4</c:f>
              <c:strCache>
                <c:ptCount val="1"/>
                <c:pt idx="0">
                  <c:v>IRF-M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Plan4!$E$4</c:f>
              <c:numCache>
                <c:formatCode>0.00%</c:formatCode>
                <c:ptCount val="1"/>
                <c:pt idx="0">
                  <c:v>0.19845164586089958</c:v>
                </c:pt>
              </c:numCache>
            </c:numRef>
          </c:val>
        </c:ser>
        <c:ser>
          <c:idx val="3"/>
          <c:order val="3"/>
          <c:tx>
            <c:strRef>
              <c:f>Plan4!$A$5</c:f>
              <c:strCache>
                <c:ptCount val="1"/>
                <c:pt idx="0">
                  <c:v>IMA Geral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Plan4!$E$5</c:f>
              <c:numCache>
                <c:formatCode>0.00%</c:formatCode>
                <c:ptCount val="1"/>
                <c:pt idx="0">
                  <c:v>0.17620706698357536</c:v>
                </c:pt>
              </c:numCache>
            </c:numRef>
          </c:val>
        </c:ser>
        <c:ser>
          <c:idx val="4"/>
          <c:order val="4"/>
          <c:tx>
            <c:strRef>
              <c:f>Plan4!$A$6</c:f>
              <c:strCache>
                <c:ptCount val="1"/>
                <c:pt idx="0">
                  <c:v>IMA-B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Plan4!$E$6</c:f>
              <c:numCache>
                <c:formatCode>0.00%</c:formatCode>
                <c:ptCount val="1"/>
                <c:pt idx="0">
                  <c:v>0.11961862265559575</c:v>
                </c:pt>
              </c:numCache>
            </c:numRef>
          </c:val>
        </c:ser>
        <c:ser>
          <c:idx val="5"/>
          <c:order val="5"/>
          <c:tx>
            <c:strRef>
              <c:f>Plan4!$A$7</c:f>
              <c:strCache>
                <c:ptCount val="1"/>
                <c:pt idx="0">
                  <c:v>IMA-B 5+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Plan4!$E$7</c:f>
              <c:numCache>
                <c:formatCode>0.00%</c:formatCode>
                <c:ptCount val="1"/>
                <c:pt idx="0">
                  <c:v>6.2090830929588448E-2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30752"/>
        <c:axId val="84357120"/>
      </c:barChart>
      <c:catAx>
        <c:axId val="843307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low"/>
        <c:crossAx val="84357120"/>
        <c:crosses val="autoZero"/>
        <c:auto val="1"/>
        <c:lblAlgn val="ctr"/>
        <c:lblOffset val="100"/>
        <c:noMultiLvlLbl val="0"/>
      </c:catAx>
      <c:valAx>
        <c:axId val="843571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4330752"/>
        <c:crosses val="autoZero"/>
        <c:crossBetween val="between"/>
        <c:majorUnit val="5.000000000000001E-2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41496122779609E-2"/>
          <c:y val="5.0270071381264256E-2"/>
          <c:w val="0.91955446343694514"/>
          <c:h val="0.67405005370569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Plan3!$B$1</c:f>
              <c:strCache>
                <c:ptCount val="1"/>
                <c:pt idx="0">
                  <c:v>IPCA + 6,00% ao ano</c:v>
                </c:pt>
              </c:strCache>
            </c:strRef>
          </c:tx>
          <c:invertIfNegative val="0"/>
          <c:cat>
            <c:strRef>
              <c:f>Plan3!$A$3:$A$31</c:f>
              <c:strCache>
                <c:ptCount val="29"/>
                <c:pt idx="0">
                  <c:v>Jan/2013</c:v>
                </c:pt>
                <c:pt idx="1">
                  <c:v>Fev/2013</c:v>
                </c:pt>
                <c:pt idx="2">
                  <c:v>Mar/2013</c:v>
                </c:pt>
                <c:pt idx="3">
                  <c:v>Abr/2013</c:v>
                </c:pt>
                <c:pt idx="4">
                  <c:v>Mai/2013</c:v>
                </c:pt>
                <c:pt idx="5">
                  <c:v>Jun/2013</c:v>
                </c:pt>
                <c:pt idx="6">
                  <c:v>Jul/2013</c:v>
                </c:pt>
                <c:pt idx="7">
                  <c:v>Ago/2013</c:v>
                </c:pt>
                <c:pt idx="8">
                  <c:v>Set/2013</c:v>
                </c:pt>
                <c:pt idx="9">
                  <c:v>Out/2013</c:v>
                </c:pt>
                <c:pt idx="10">
                  <c:v>Nov/2013</c:v>
                </c:pt>
                <c:pt idx="11">
                  <c:v>Dez/2013</c:v>
                </c:pt>
                <c:pt idx="12">
                  <c:v>Jan/2014</c:v>
                </c:pt>
                <c:pt idx="13">
                  <c:v>Fev/2014</c:v>
                </c:pt>
                <c:pt idx="14">
                  <c:v>Mar/2014</c:v>
                </c:pt>
                <c:pt idx="15">
                  <c:v>Abr/2014</c:v>
                </c:pt>
                <c:pt idx="16">
                  <c:v>Mai/2014</c:v>
                </c:pt>
                <c:pt idx="17">
                  <c:v>Jun/2014</c:v>
                </c:pt>
                <c:pt idx="18">
                  <c:v>Jul/2014</c:v>
                </c:pt>
                <c:pt idx="19">
                  <c:v>Ago/2014</c:v>
                </c:pt>
                <c:pt idx="20">
                  <c:v>Set/2014</c:v>
                </c:pt>
                <c:pt idx="21">
                  <c:v>Out/2014</c:v>
                </c:pt>
                <c:pt idx="22">
                  <c:v>Nov/2014</c:v>
                </c:pt>
                <c:pt idx="23">
                  <c:v>Dez/2014</c:v>
                </c:pt>
                <c:pt idx="24">
                  <c:v>Jan/2015</c:v>
                </c:pt>
                <c:pt idx="25">
                  <c:v>Fev/2015</c:v>
                </c:pt>
                <c:pt idx="26">
                  <c:v>Mar/2015</c:v>
                </c:pt>
                <c:pt idx="27">
                  <c:v>Abr/2015</c:v>
                </c:pt>
                <c:pt idx="28">
                  <c:v>Mai/2015</c:v>
                </c:pt>
              </c:strCache>
            </c:strRef>
          </c:cat>
          <c:val>
            <c:numRef>
              <c:f>Plan3!$B$3:$B$31</c:f>
              <c:numCache>
                <c:formatCode>0.00%</c:formatCode>
                <c:ptCount val="29"/>
                <c:pt idx="0">
                  <c:v>1.3743788147000001E-2</c:v>
                </c:pt>
                <c:pt idx="1">
                  <c:v>1.0195762717000002E-2</c:v>
                </c:pt>
                <c:pt idx="2">
                  <c:v>9.3570116589999988E-3</c:v>
                </c:pt>
                <c:pt idx="3">
                  <c:v>1.0627978368E-2</c:v>
                </c:pt>
                <c:pt idx="4">
                  <c:v>8.5855605019999996E-3</c:v>
                </c:pt>
                <c:pt idx="5">
                  <c:v>7.2472776850000002E-3</c:v>
                </c:pt>
                <c:pt idx="6">
                  <c:v>5.6339603999999996E-3</c:v>
                </c:pt>
                <c:pt idx="7">
                  <c:v>7.5121685890000003E-3</c:v>
                </c:pt>
                <c:pt idx="8">
                  <c:v>8.3845869920000007E-3</c:v>
                </c:pt>
                <c:pt idx="9">
                  <c:v>1.1062755148000002E-2</c:v>
                </c:pt>
                <c:pt idx="10">
                  <c:v>1.0060256318E-2</c:v>
                </c:pt>
                <c:pt idx="11">
                  <c:v>1.4112332031000001E-2</c:v>
                </c:pt>
                <c:pt idx="12">
                  <c:v>1.0627978368E-2</c:v>
                </c:pt>
                <c:pt idx="13">
                  <c:v>1.1567209157E-2</c:v>
                </c:pt>
                <c:pt idx="14">
                  <c:v>1.3643462530999999E-2</c:v>
                </c:pt>
                <c:pt idx="15">
                  <c:v>1.1366282112E-2</c:v>
                </c:pt>
                <c:pt idx="16">
                  <c:v>9.4899412979999997E-3</c:v>
                </c:pt>
                <c:pt idx="17">
                  <c:v>8.6537670010000001E-3</c:v>
                </c:pt>
                <c:pt idx="18">
                  <c:v>5.432893928E-3</c:v>
                </c:pt>
                <c:pt idx="19">
                  <c:v>7.3797194419999998E-3</c:v>
                </c:pt>
                <c:pt idx="20">
                  <c:v>1.0828998352999998E-2</c:v>
                </c:pt>
                <c:pt idx="21">
                  <c:v>9.5547566069999999E-3</c:v>
                </c:pt>
                <c:pt idx="22">
                  <c:v>9.7588657499999999E-3</c:v>
                </c:pt>
                <c:pt idx="23">
                  <c:v>1.2939708204E-2</c:v>
                </c:pt>
                <c:pt idx="24">
                  <c:v>1.7327908192000002E-2</c:v>
                </c:pt>
                <c:pt idx="25">
                  <c:v>1.6421621293999999E-2</c:v>
                </c:pt>
                <c:pt idx="26">
                  <c:v>1.8367247819E-2</c:v>
                </c:pt>
                <c:pt idx="27">
                  <c:v>1.1768136201999999E-2</c:v>
                </c:pt>
                <c:pt idx="28">
                  <c:v>1.206952677E-2</c:v>
                </c:pt>
              </c:numCache>
            </c:numRef>
          </c:val>
        </c:ser>
        <c:ser>
          <c:idx val="1"/>
          <c:order val="1"/>
          <c:tx>
            <c:strRef>
              <c:f>Plan3!$G$1</c:f>
              <c:strCache>
                <c:ptCount val="1"/>
                <c:pt idx="0">
                  <c:v>CDI</c:v>
                </c:pt>
              </c:strCache>
            </c:strRef>
          </c:tx>
          <c:invertIfNegative val="0"/>
          <c:val>
            <c:numRef>
              <c:f>Plan3!$G$3:$G$31</c:f>
              <c:numCache>
                <c:formatCode>0.00%</c:formatCode>
                <c:ptCount val="29"/>
                <c:pt idx="0">
                  <c:v>5.8663437380000009E-3</c:v>
                </c:pt>
                <c:pt idx="1">
                  <c:v>4.8157560299999999E-3</c:v>
                </c:pt>
                <c:pt idx="2">
                  <c:v>5.3770921199999995E-3</c:v>
                </c:pt>
                <c:pt idx="3">
                  <c:v>6.0084138419999999E-3</c:v>
                </c:pt>
                <c:pt idx="4">
                  <c:v>5.848583884E-3</c:v>
                </c:pt>
                <c:pt idx="5">
                  <c:v>5.9194416930000004E-3</c:v>
                </c:pt>
                <c:pt idx="6">
                  <c:v>7.0879408640000001E-3</c:v>
                </c:pt>
                <c:pt idx="7">
                  <c:v>6.9578884240000007E-3</c:v>
                </c:pt>
                <c:pt idx="8">
                  <c:v>6.9914572929999997E-3</c:v>
                </c:pt>
                <c:pt idx="9">
                  <c:v>8.0336828549999999E-3</c:v>
                </c:pt>
                <c:pt idx="10">
                  <c:v>7.105194013E-3</c:v>
                </c:pt>
                <c:pt idx="11">
                  <c:v>7.8038027880000006E-3</c:v>
                </c:pt>
                <c:pt idx="12">
                  <c:v>8.397749417E-3</c:v>
                </c:pt>
                <c:pt idx="13">
                  <c:v>7.8267271679999997E-3</c:v>
                </c:pt>
                <c:pt idx="14">
                  <c:v>7.5994736919999997E-3</c:v>
                </c:pt>
                <c:pt idx="15">
                  <c:v>8.1545529709999998E-3</c:v>
                </c:pt>
                <c:pt idx="16">
                  <c:v>8.5830069480000003E-3</c:v>
                </c:pt>
                <c:pt idx="17">
                  <c:v>8.1740708709999998E-3</c:v>
                </c:pt>
                <c:pt idx="18">
                  <c:v>9.4042683720000006E-3</c:v>
                </c:pt>
                <c:pt idx="19">
                  <c:v>8.5952870879999997E-3</c:v>
                </c:pt>
                <c:pt idx="20">
                  <c:v>9.0058393069999999E-3</c:v>
                </c:pt>
                <c:pt idx="21">
                  <c:v>9.4479837640000005E-3</c:v>
                </c:pt>
                <c:pt idx="22">
                  <c:v>8.3785548139999992E-3</c:v>
                </c:pt>
                <c:pt idx="23">
                  <c:v>9.5584102049999994E-3</c:v>
                </c:pt>
                <c:pt idx="24">
                  <c:v>9.2934596799999995E-3</c:v>
                </c:pt>
                <c:pt idx="25">
                  <c:v>8.1852443919999997E-3</c:v>
                </c:pt>
                <c:pt idx="26">
                  <c:v>1.0361241876E-2</c:v>
                </c:pt>
                <c:pt idx="27">
                  <c:v>9.482749230999999E-3</c:v>
                </c:pt>
                <c:pt idx="28">
                  <c:v>9.8384453890000001E-3</c:v>
                </c:pt>
              </c:numCache>
            </c:numRef>
          </c:val>
        </c:ser>
        <c:ser>
          <c:idx val="2"/>
          <c:order val="2"/>
          <c:tx>
            <c:strRef>
              <c:f>Plan3!$L$1</c:f>
              <c:strCache>
                <c:ptCount val="1"/>
                <c:pt idx="0">
                  <c:v>IRF-M</c:v>
                </c:pt>
              </c:strCache>
            </c:strRef>
          </c:tx>
          <c:invertIfNegative val="0"/>
          <c:val>
            <c:numRef>
              <c:f>Plan3!$L$3:$L$31</c:f>
              <c:numCache>
                <c:formatCode>0.00%</c:formatCode>
                <c:ptCount val="29"/>
                <c:pt idx="0">
                  <c:v>1.1255566999999999E-4</c:v>
                </c:pt>
                <c:pt idx="1">
                  <c:v>3.8636249299999999E-4</c:v>
                </c:pt>
                <c:pt idx="2">
                  <c:v>1.4117725119999998E-3</c:v>
                </c:pt>
                <c:pt idx="3">
                  <c:v>1.3536867935E-2</c:v>
                </c:pt>
                <c:pt idx="4">
                  <c:v>-8.6842133829999994E-3</c:v>
                </c:pt>
                <c:pt idx="5">
                  <c:v>-9.7621007159999999E-3</c:v>
                </c:pt>
                <c:pt idx="6">
                  <c:v>1.3350348174E-2</c:v>
                </c:pt>
                <c:pt idx="7">
                  <c:v>-1.0895927111999999E-2</c:v>
                </c:pt>
                <c:pt idx="8">
                  <c:v>1.5437899295E-2</c:v>
                </c:pt>
                <c:pt idx="9">
                  <c:v>7.3803694529999998E-3</c:v>
                </c:pt>
                <c:pt idx="10">
                  <c:v>-4.3581995370000001E-3</c:v>
                </c:pt>
                <c:pt idx="11">
                  <c:v>8.3633048450000008E-3</c:v>
                </c:pt>
                <c:pt idx="12">
                  <c:v>-1.7774467820000001E-3</c:v>
                </c:pt>
                <c:pt idx="13">
                  <c:v>2.1798658254999999E-2</c:v>
                </c:pt>
                <c:pt idx="14">
                  <c:v>6.2627067020000005E-3</c:v>
                </c:pt>
                <c:pt idx="15">
                  <c:v>1.2790938037999999E-2</c:v>
                </c:pt>
                <c:pt idx="16">
                  <c:v>1.8360386151E-2</c:v>
                </c:pt>
                <c:pt idx="17">
                  <c:v>9.1926277230000002E-3</c:v>
                </c:pt>
                <c:pt idx="18">
                  <c:v>1.1348187346E-2</c:v>
                </c:pt>
                <c:pt idx="19">
                  <c:v>1.5911582216999998E-2</c:v>
                </c:pt>
                <c:pt idx="20">
                  <c:v>-7.3853958919999994E-3</c:v>
                </c:pt>
                <c:pt idx="21">
                  <c:v>1.1377820199999999E-2</c:v>
                </c:pt>
                <c:pt idx="22">
                  <c:v>1.158392668E-2</c:v>
                </c:pt>
                <c:pt idx="23">
                  <c:v>-5.9733389200000004E-4</c:v>
                </c:pt>
                <c:pt idx="24">
                  <c:v>1.7857487264999999E-2</c:v>
                </c:pt>
                <c:pt idx="25">
                  <c:v>2.8993094390000001E-3</c:v>
                </c:pt>
                <c:pt idx="26">
                  <c:v>-3.3381147700000004E-4</c:v>
                </c:pt>
                <c:pt idx="27">
                  <c:v>1.0924036941999999E-2</c:v>
                </c:pt>
                <c:pt idx="28">
                  <c:v>1.6297912695E-2</c:v>
                </c:pt>
              </c:numCache>
            </c:numRef>
          </c:val>
        </c:ser>
        <c:ser>
          <c:idx val="3"/>
          <c:order val="3"/>
          <c:tx>
            <c:strRef>
              <c:f>Plan3!$Q$1</c:f>
              <c:strCache>
                <c:ptCount val="1"/>
                <c:pt idx="0">
                  <c:v>IMA Geral</c:v>
                </c:pt>
              </c:strCache>
            </c:strRef>
          </c:tx>
          <c:invertIfNegative val="0"/>
          <c:val>
            <c:numRef>
              <c:f>Plan3!$Q$3:$Q$31</c:f>
              <c:numCache>
                <c:formatCode>0.00%</c:formatCode>
                <c:ptCount val="29"/>
                <c:pt idx="0">
                  <c:v>3.73754037E-3</c:v>
                </c:pt>
                <c:pt idx="1">
                  <c:v>-2.8778259379999998E-3</c:v>
                </c:pt>
                <c:pt idx="2">
                  <c:v>-5.7124193290000007E-3</c:v>
                </c:pt>
                <c:pt idx="3">
                  <c:v>1.2272804953E-2</c:v>
                </c:pt>
                <c:pt idx="4">
                  <c:v>-1.896938007E-2</c:v>
                </c:pt>
                <c:pt idx="5">
                  <c:v>-1.5162477334E-2</c:v>
                </c:pt>
                <c:pt idx="6">
                  <c:v>1.1763940941999999E-2</c:v>
                </c:pt>
                <c:pt idx="7">
                  <c:v>-1.2675823985000001E-2</c:v>
                </c:pt>
                <c:pt idx="8">
                  <c:v>1.0582712764E-2</c:v>
                </c:pt>
                <c:pt idx="9">
                  <c:v>7.792584856E-3</c:v>
                </c:pt>
                <c:pt idx="10">
                  <c:v>-1.4105291985999999E-2</c:v>
                </c:pt>
                <c:pt idx="11">
                  <c:v>9.7874815629999997E-3</c:v>
                </c:pt>
                <c:pt idx="12">
                  <c:v>-8.7899491240000013E-3</c:v>
                </c:pt>
                <c:pt idx="13">
                  <c:v>2.7409314334000002E-2</c:v>
                </c:pt>
                <c:pt idx="14">
                  <c:v>6.8895224219999995E-3</c:v>
                </c:pt>
                <c:pt idx="15">
                  <c:v>1.6330663769000001E-2</c:v>
                </c:pt>
                <c:pt idx="16">
                  <c:v>2.5173227069E-2</c:v>
                </c:pt>
                <c:pt idx="17">
                  <c:v>5.2742658829999997E-3</c:v>
                </c:pt>
                <c:pt idx="18">
                  <c:v>1.0417728059E-2</c:v>
                </c:pt>
                <c:pt idx="19">
                  <c:v>2.6380754627999999E-2</c:v>
                </c:pt>
                <c:pt idx="20">
                  <c:v>-1.4591006262999999E-2</c:v>
                </c:pt>
                <c:pt idx="21">
                  <c:v>1.4435216465000001E-2</c:v>
                </c:pt>
                <c:pt idx="22">
                  <c:v>1.4898932471E-2</c:v>
                </c:pt>
                <c:pt idx="23">
                  <c:v>-5.6889297390000006E-3</c:v>
                </c:pt>
                <c:pt idx="24">
                  <c:v>2.1410987687000001E-2</c:v>
                </c:pt>
                <c:pt idx="25">
                  <c:v>4.579161876E-3</c:v>
                </c:pt>
                <c:pt idx="26">
                  <c:v>4.9462701200000004E-4</c:v>
                </c:pt>
                <c:pt idx="27">
                  <c:v>1.5894079373000001E-2</c:v>
                </c:pt>
                <c:pt idx="28">
                  <c:v>1.8274536504000002E-2</c:v>
                </c:pt>
              </c:numCache>
            </c:numRef>
          </c:val>
        </c:ser>
        <c:ser>
          <c:idx val="4"/>
          <c:order val="4"/>
          <c:tx>
            <c:strRef>
              <c:f>Plan3!$V$1</c:f>
              <c:strCache>
                <c:ptCount val="1"/>
                <c:pt idx="0">
                  <c:v>IMA-B</c:v>
                </c:pt>
              </c:strCache>
            </c:strRef>
          </c:tx>
          <c:invertIfNegative val="0"/>
          <c:val>
            <c:numRef>
              <c:f>Plan3!$V$3:$V$31</c:f>
              <c:numCache>
                <c:formatCode>0.00%</c:formatCode>
                <c:ptCount val="29"/>
                <c:pt idx="0">
                  <c:v>5.3824956459999993E-3</c:v>
                </c:pt>
                <c:pt idx="1">
                  <c:v>-8.7694574889999998E-3</c:v>
                </c:pt>
                <c:pt idx="2">
                  <c:v>-1.8832871603000002E-2</c:v>
                </c:pt>
                <c:pt idx="3">
                  <c:v>1.5818337088000001E-2</c:v>
                </c:pt>
                <c:pt idx="4">
                  <c:v>-4.5157189999000001E-2</c:v>
                </c:pt>
                <c:pt idx="5">
                  <c:v>-2.7902117509000002E-2</c:v>
                </c:pt>
                <c:pt idx="6">
                  <c:v>1.2909515916000001E-2</c:v>
                </c:pt>
                <c:pt idx="7">
                  <c:v>-2.613270857E-2</c:v>
                </c:pt>
                <c:pt idx="8">
                  <c:v>3.862260584E-3</c:v>
                </c:pt>
                <c:pt idx="9">
                  <c:v>9.103319411E-3</c:v>
                </c:pt>
                <c:pt idx="10">
                  <c:v>-3.5866995387999999E-2</c:v>
                </c:pt>
                <c:pt idx="11">
                  <c:v>1.3051179552000001E-2</c:v>
                </c:pt>
                <c:pt idx="12">
                  <c:v>-2.5506539040999997E-2</c:v>
                </c:pt>
                <c:pt idx="13">
                  <c:v>4.4390339857999998E-2</c:v>
                </c:pt>
                <c:pt idx="14">
                  <c:v>7.0989328450000002E-3</c:v>
                </c:pt>
                <c:pt idx="15">
                  <c:v>2.4185317745999999E-2</c:v>
                </c:pt>
                <c:pt idx="16">
                  <c:v>4.2654729190999996E-2</c:v>
                </c:pt>
                <c:pt idx="17">
                  <c:v>5.9077078200000003E-4</c:v>
                </c:pt>
                <c:pt idx="18">
                  <c:v>1.1268627738999998E-2</c:v>
                </c:pt>
                <c:pt idx="19">
                  <c:v>4.8191089473999998E-2</c:v>
                </c:pt>
                <c:pt idx="20">
                  <c:v>-3.5334677517999999E-2</c:v>
                </c:pt>
                <c:pt idx="21">
                  <c:v>2.0802683935E-2</c:v>
                </c:pt>
                <c:pt idx="22">
                  <c:v>2.1446483718999997E-2</c:v>
                </c:pt>
                <c:pt idx="23">
                  <c:v>-1.9062979629000002E-2</c:v>
                </c:pt>
                <c:pt idx="24">
                  <c:v>3.1173726294E-2</c:v>
                </c:pt>
                <c:pt idx="25">
                  <c:v>5.4332543700000005E-3</c:v>
                </c:pt>
                <c:pt idx="26">
                  <c:v>-2.8356493900000002E-3</c:v>
                </c:pt>
                <c:pt idx="27">
                  <c:v>2.4388841968000001E-2</c:v>
                </c:pt>
                <c:pt idx="28">
                  <c:v>2.5714101105000001E-2</c:v>
                </c:pt>
              </c:numCache>
            </c:numRef>
          </c:val>
        </c:ser>
        <c:ser>
          <c:idx val="5"/>
          <c:order val="5"/>
          <c:tx>
            <c:strRef>
              <c:f>Plan3!$AA$1</c:f>
              <c:strCache>
                <c:ptCount val="1"/>
                <c:pt idx="0">
                  <c:v>IMA-B 5+</c:v>
                </c:pt>
              </c:strCache>
            </c:strRef>
          </c:tx>
          <c:invertIfNegative val="0"/>
          <c:val>
            <c:numRef>
              <c:f>Plan3!$AA$3:$AA$31</c:f>
              <c:numCache>
                <c:formatCode>0.00%</c:formatCode>
                <c:ptCount val="29"/>
                <c:pt idx="0">
                  <c:v>7.7924425279999997E-3</c:v>
                </c:pt>
                <c:pt idx="1">
                  <c:v>-1.1173519659999999E-2</c:v>
                </c:pt>
                <c:pt idx="2">
                  <c:v>-3.4909967110000002E-2</c:v>
                </c:pt>
                <c:pt idx="3">
                  <c:v>2.0056286223E-2</c:v>
                </c:pt>
                <c:pt idx="4">
                  <c:v>-6.2697124770999993E-2</c:v>
                </c:pt>
                <c:pt idx="5">
                  <c:v>-3.9473068529000004E-2</c:v>
                </c:pt>
                <c:pt idx="6">
                  <c:v>1.5081721990000001E-2</c:v>
                </c:pt>
                <c:pt idx="7">
                  <c:v>-3.8819367143000001E-2</c:v>
                </c:pt>
                <c:pt idx="8">
                  <c:v>-1.8559984419999999E-3</c:v>
                </c:pt>
                <c:pt idx="9">
                  <c:v>1.2049147957E-2</c:v>
                </c:pt>
                <c:pt idx="10">
                  <c:v>-6.0518210368000001E-2</c:v>
                </c:pt>
                <c:pt idx="11">
                  <c:v>1.4049043507000002E-2</c:v>
                </c:pt>
                <c:pt idx="12">
                  <c:v>-3.8207222935999999E-2</c:v>
                </c:pt>
                <c:pt idx="13">
                  <c:v>5.5915476961999999E-2</c:v>
                </c:pt>
                <c:pt idx="14">
                  <c:v>5.5126182380000003E-3</c:v>
                </c:pt>
                <c:pt idx="15">
                  <c:v>3.1745966190000002E-2</c:v>
                </c:pt>
                <c:pt idx="16">
                  <c:v>6.1870212303000001E-2</c:v>
                </c:pt>
                <c:pt idx="17">
                  <c:v>-6.4194469389999998E-3</c:v>
                </c:pt>
                <c:pt idx="18">
                  <c:v>1.3101283707E-2</c:v>
                </c:pt>
                <c:pt idx="19">
                  <c:v>6.9108857639999993E-2</c:v>
                </c:pt>
                <c:pt idx="20">
                  <c:v>-5.4307192663999998E-2</c:v>
                </c:pt>
                <c:pt idx="21">
                  <c:v>2.7297589397999998E-2</c:v>
                </c:pt>
                <c:pt idx="22">
                  <c:v>2.7289448581000002E-2</c:v>
                </c:pt>
                <c:pt idx="23">
                  <c:v>-2.9593604943999999E-2</c:v>
                </c:pt>
                <c:pt idx="24">
                  <c:v>3.7114476484999999E-2</c:v>
                </c:pt>
                <c:pt idx="25">
                  <c:v>1.7125250119999999E-3</c:v>
                </c:pt>
                <c:pt idx="26">
                  <c:v>-1.0205687928E-2</c:v>
                </c:pt>
                <c:pt idx="27">
                  <c:v>3.5537773825000001E-2</c:v>
                </c:pt>
                <c:pt idx="28">
                  <c:v>3.1447301907E-2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94752"/>
        <c:axId val="84396288"/>
      </c:barChart>
      <c:catAx>
        <c:axId val="8439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84396288"/>
        <c:crosses val="autoZero"/>
        <c:auto val="1"/>
        <c:lblAlgn val="ctr"/>
        <c:lblOffset val="100"/>
        <c:noMultiLvlLbl val="0"/>
      </c:catAx>
      <c:valAx>
        <c:axId val="843962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4394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6376565368045"/>
          <c:y val="5.0270071381264256E-2"/>
          <c:w val="0.88633214438049046"/>
          <c:h val="0.80773436030776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Plan4!$A$2</c:f>
              <c:strCache>
                <c:ptCount val="1"/>
                <c:pt idx="0">
                  <c:v>IPCA + 6,00% ao 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Plan4!$E$2</c:f>
              <c:numCache>
                <c:formatCode>0.00%</c:formatCode>
                <c:ptCount val="1"/>
                <c:pt idx="0">
                  <c:v>0.36601740273768923</c:v>
                </c:pt>
              </c:numCache>
            </c:numRef>
          </c:val>
        </c:ser>
        <c:ser>
          <c:idx val="1"/>
          <c:order val="1"/>
          <c:tx>
            <c:strRef>
              <c:f>Plan4!$A$3</c:f>
              <c:strCache>
                <c:ptCount val="1"/>
                <c:pt idx="0">
                  <c:v>CDI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Plan4!$E$3</c:f>
              <c:numCache>
                <c:formatCode>0.00%</c:formatCode>
                <c:ptCount val="1"/>
                <c:pt idx="0">
                  <c:v>0.25505704871483648</c:v>
                </c:pt>
              </c:numCache>
            </c:numRef>
          </c:val>
        </c:ser>
        <c:ser>
          <c:idx val="2"/>
          <c:order val="2"/>
          <c:tx>
            <c:strRef>
              <c:f>Plan4!$A$4</c:f>
              <c:strCache>
                <c:ptCount val="1"/>
                <c:pt idx="0">
                  <c:v>IRF-M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Plan4!$E$4</c:f>
              <c:numCache>
                <c:formatCode>0.00%</c:formatCode>
                <c:ptCount val="1"/>
                <c:pt idx="0">
                  <c:v>0.19845164586089958</c:v>
                </c:pt>
              </c:numCache>
            </c:numRef>
          </c:val>
        </c:ser>
        <c:ser>
          <c:idx val="3"/>
          <c:order val="3"/>
          <c:tx>
            <c:strRef>
              <c:f>Plan4!$A$5</c:f>
              <c:strCache>
                <c:ptCount val="1"/>
                <c:pt idx="0">
                  <c:v>IMA Geral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Plan4!$E$5</c:f>
              <c:numCache>
                <c:formatCode>0.00%</c:formatCode>
                <c:ptCount val="1"/>
                <c:pt idx="0">
                  <c:v>0.17620706698357536</c:v>
                </c:pt>
              </c:numCache>
            </c:numRef>
          </c:val>
        </c:ser>
        <c:ser>
          <c:idx val="4"/>
          <c:order val="4"/>
          <c:tx>
            <c:strRef>
              <c:f>Plan4!$A$6</c:f>
              <c:strCache>
                <c:ptCount val="1"/>
                <c:pt idx="0">
                  <c:v>IMA-B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Plan4!$E$6</c:f>
              <c:numCache>
                <c:formatCode>0.00%</c:formatCode>
                <c:ptCount val="1"/>
                <c:pt idx="0">
                  <c:v>0.11961862265559575</c:v>
                </c:pt>
              </c:numCache>
            </c:numRef>
          </c:val>
        </c:ser>
        <c:ser>
          <c:idx val="5"/>
          <c:order val="5"/>
          <c:tx>
            <c:strRef>
              <c:f>Plan4!$A$7</c:f>
              <c:strCache>
                <c:ptCount val="1"/>
                <c:pt idx="0">
                  <c:v>IMA-B 5+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Plan4!$E$7</c:f>
              <c:numCache>
                <c:formatCode>0.00%</c:formatCode>
                <c:ptCount val="1"/>
                <c:pt idx="0">
                  <c:v>6.2090830929588448E-2</c:v>
                </c:pt>
              </c:numCache>
            </c:numRef>
          </c:val>
        </c:ser>
        <c:ser>
          <c:idx val="6"/>
          <c:order val="6"/>
          <c:tx>
            <c:strRef>
              <c:f>Plan4!$A$8</c:f>
              <c:strCache>
                <c:ptCount val="1"/>
                <c:pt idx="0">
                  <c:v>carteira otimizada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Plan4!$E$8</c:f>
              <c:numCache>
                <c:formatCode>0.00%</c:formatCode>
                <c:ptCount val="1"/>
                <c:pt idx="0">
                  <c:v>0.24921920743184378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82688"/>
        <c:axId val="84492672"/>
      </c:barChart>
      <c:catAx>
        <c:axId val="844826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low"/>
        <c:crossAx val="84492672"/>
        <c:crosses val="autoZero"/>
        <c:auto val="1"/>
        <c:lblAlgn val="ctr"/>
        <c:lblOffset val="100"/>
        <c:noMultiLvlLbl val="0"/>
      </c:catAx>
      <c:valAx>
        <c:axId val="844926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4482688"/>
        <c:crosses val="autoZero"/>
        <c:crossBetween val="between"/>
        <c:majorUnit val="0.1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0E31B63C-1DF8-4F96-9869-EE61D57866BB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DB50F100-F1D9-494B-8701-87029AE312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75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uário\Desktop\apresentacao_power_point_cm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8405"/>
            <a:ext cx="9217024" cy="69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 userDrawn="1"/>
        </p:nvSpPr>
        <p:spPr>
          <a:xfrm>
            <a:off x="-36512" y="4941168"/>
            <a:ext cx="921702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5377252"/>
            <a:ext cx="2484016" cy="93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08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1F439-2B22-47BC-AC4A-E8D25C35D98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A92CB-ACD2-4B93-9AD8-471D49705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32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1F439-2B22-47BC-AC4A-E8D25C35D98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A92CB-ACD2-4B93-9AD8-471D49705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75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1F439-2B22-47BC-AC4A-E8D25C35D98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A92CB-ACD2-4B93-9AD8-471D49705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99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1F439-2B22-47BC-AC4A-E8D25C35D98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A92CB-ACD2-4B93-9AD8-471D49705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75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1F439-2B22-47BC-AC4A-E8D25C35D98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A92CB-ACD2-4B93-9AD8-471D49705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97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1F439-2B22-47BC-AC4A-E8D25C35D98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A92CB-ACD2-4B93-9AD8-471D49705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01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1F439-2B22-47BC-AC4A-E8D25C35D98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A92CB-ACD2-4B93-9AD8-471D49705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27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1F439-2B22-47BC-AC4A-E8D25C35D98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A92CB-ACD2-4B93-9AD8-471D49705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77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1F439-2B22-47BC-AC4A-E8D25C35D98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A92CB-ACD2-4B93-9AD8-471D49705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63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E1F439-2B22-47BC-AC4A-E8D25C35D98C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A92CB-ACD2-4B93-9AD8-471D49705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0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22\Desktop\fundo-abipem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366"/>
            <a:ext cx="9194800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656184" cy="6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4211960" y="3933056"/>
            <a:ext cx="4638498" cy="7200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r">
              <a:spcAft>
                <a:spcPts val="600"/>
              </a:spcAft>
            </a:pPr>
            <a:r>
              <a:rPr lang="pt-BR" altLang="pt-BR" sz="2800" b="1" dirty="0">
                <a:solidFill>
                  <a:schemeClr val="bg1"/>
                </a:solidFill>
              </a:rPr>
              <a:t>Perspectiva do RPPS no </a:t>
            </a:r>
            <a:endParaRPr lang="pt-BR" altLang="pt-BR" sz="2800" b="1" dirty="0" smtClean="0">
              <a:solidFill>
                <a:schemeClr val="bg1"/>
              </a:solidFill>
            </a:endParaRPr>
          </a:p>
          <a:p>
            <a:pPr algn="r">
              <a:spcAft>
                <a:spcPts val="600"/>
              </a:spcAft>
            </a:pPr>
            <a:r>
              <a:rPr lang="pt-BR" altLang="pt-BR" sz="2800" b="1" smtClean="0">
                <a:solidFill>
                  <a:schemeClr val="bg1"/>
                </a:solidFill>
              </a:rPr>
              <a:t>Atual </a:t>
            </a:r>
            <a:r>
              <a:rPr lang="pt-BR" altLang="pt-BR" sz="2800" b="1" dirty="0">
                <a:solidFill>
                  <a:schemeClr val="bg1"/>
                </a:solidFill>
              </a:rPr>
              <a:t>Cenário Econômico</a:t>
            </a:r>
            <a:endParaRPr lang="en-US" altLang="pt-BR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E22\Desktop\img_destaque_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2304256" cy="15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93314"/>
              </p:ext>
            </p:extLst>
          </p:nvPr>
        </p:nvGraphicFramePr>
        <p:xfrm>
          <a:off x="467544" y="1412776"/>
          <a:ext cx="7992888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97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087404"/>
              </p:ext>
            </p:extLst>
          </p:nvPr>
        </p:nvGraphicFramePr>
        <p:xfrm>
          <a:off x="395536" y="1588150"/>
          <a:ext cx="3619357" cy="252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579381"/>
              </p:ext>
            </p:extLst>
          </p:nvPr>
        </p:nvGraphicFramePr>
        <p:xfrm>
          <a:off x="4644008" y="1602338"/>
          <a:ext cx="3605112" cy="261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908306"/>
              </p:ext>
            </p:extLst>
          </p:nvPr>
        </p:nvGraphicFramePr>
        <p:xfrm>
          <a:off x="932471" y="4499644"/>
          <a:ext cx="5688632" cy="260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1560" y="123300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Retorno Acumulado 2013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95012" y="1233006"/>
            <a:ext cx="305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Retorno Acumulado 2014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99717" y="4117722"/>
            <a:ext cx="363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Retorno Acumulado Maio /2015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35696" y="142983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Retorno Acumulado Janeiro/2013 a Maio/2015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813272"/>
              </p:ext>
            </p:extLst>
          </p:nvPr>
        </p:nvGraphicFramePr>
        <p:xfrm>
          <a:off x="755576" y="1844824"/>
          <a:ext cx="7128792" cy="405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26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69264"/>
              </p:ext>
            </p:extLst>
          </p:nvPr>
        </p:nvGraphicFramePr>
        <p:xfrm>
          <a:off x="118892" y="2142545"/>
          <a:ext cx="8717632" cy="452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804250" y="2130559"/>
            <a:ext cx="889220" cy="1370449"/>
            <a:chOff x="685358" y="1645259"/>
            <a:chExt cx="914400" cy="1409256"/>
          </a:xfrm>
        </p:grpSpPr>
        <p:cxnSp>
          <p:nvCxnSpPr>
            <p:cNvPr id="28" name="Conector de seta reta 27"/>
            <p:cNvCxnSpPr/>
            <p:nvPr/>
          </p:nvCxnSpPr>
          <p:spPr>
            <a:xfrm flipH="1">
              <a:off x="781483" y="2542086"/>
              <a:ext cx="190117" cy="512429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ipse 28"/>
            <p:cNvSpPr/>
            <p:nvPr/>
          </p:nvSpPr>
          <p:spPr>
            <a:xfrm>
              <a:off x="685358" y="1645259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746638" y="1813386"/>
              <a:ext cx="844309" cy="61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30% IMA-B</a:t>
              </a:r>
            </a:p>
            <a:p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70% CDI  e</a:t>
              </a:r>
            </a:p>
            <a:p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   IRFM-1</a:t>
              </a:r>
              <a:endParaRPr lang="pt-BR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572000" y="2012744"/>
            <a:ext cx="889220" cy="1475495"/>
            <a:chOff x="4644036" y="1387299"/>
            <a:chExt cx="914400" cy="1517276"/>
          </a:xfrm>
        </p:grpSpPr>
        <p:cxnSp>
          <p:nvCxnSpPr>
            <p:cNvPr id="31" name="Conector de seta reta 30"/>
            <p:cNvCxnSpPr/>
            <p:nvPr/>
          </p:nvCxnSpPr>
          <p:spPr>
            <a:xfrm>
              <a:off x="5097791" y="2315027"/>
              <a:ext cx="0" cy="58954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ipse 31"/>
            <p:cNvSpPr/>
            <p:nvPr/>
          </p:nvSpPr>
          <p:spPr>
            <a:xfrm>
              <a:off x="4644036" y="1387299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673257" y="1569894"/>
              <a:ext cx="842659" cy="791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70% IMA-B</a:t>
              </a:r>
            </a:p>
            <a:p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30% CDI e</a:t>
              </a:r>
            </a:p>
            <a:p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    IRF-M 1</a:t>
              </a:r>
            </a:p>
            <a:p>
              <a:endParaRPr lang="pt-BR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5535793" y="1385307"/>
            <a:ext cx="889220" cy="1462534"/>
            <a:chOff x="5719863" y="628908"/>
            <a:chExt cx="914400" cy="1503948"/>
          </a:xfrm>
        </p:grpSpPr>
        <p:cxnSp>
          <p:nvCxnSpPr>
            <p:cNvPr id="34" name="Conector de seta reta 33"/>
            <p:cNvCxnSpPr/>
            <p:nvPr/>
          </p:nvCxnSpPr>
          <p:spPr>
            <a:xfrm>
              <a:off x="6185397" y="1543308"/>
              <a:ext cx="0" cy="58954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e 34"/>
            <p:cNvSpPr/>
            <p:nvPr/>
          </p:nvSpPr>
          <p:spPr>
            <a:xfrm>
              <a:off x="5719863" y="628908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5749084" y="821857"/>
              <a:ext cx="842659" cy="61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0% IMA-B</a:t>
              </a:r>
            </a:p>
            <a:p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0% CDI e </a:t>
              </a:r>
            </a:p>
            <a:p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   IRF-M 1</a:t>
              </a:r>
              <a:endParaRPr lang="pt-BR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210149" y="2130559"/>
            <a:ext cx="890652" cy="1436949"/>
            <a:chOff x="6282188" y="1438614"/>
            <a:chExt cx="915873" cy="1477639"/>
          </a:xfrm>
        </p:grpSpPr>
        <p:cxnSp>
          <p:nvCxnSpPr>
            <p:cNvPr id="37" name="Conector de seta reta 36"/>
            <p:cNvCxnSpPr/>
            <p:nvPr/>
          </p:nvCxnSpPr>
          <p:spPr>
            <a:xfrm>
              <a:off x="6739388" y="2326705"/>
              <a:ext cx="0" cy="58954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ipse 37"/>
            <p:cNvSpPr/>
            <p:nvPr/>
          </p:nvSpPr>
          <p:spPr>
            <a:xfrm>
              <a:off x="6282188" y="1438614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6355402" y="1627432"/>
              <a:ext cx="842659" cy="61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50% IMA-B</a:t>
              </a:r>
            </a:p>
            <a:p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0% CDI e </a:t>
              </a:r>
            </a:p>
            <a:p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   IRF-M</a:t>
              </a:r>
              <a:endParaRPr lang="pt-BR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956376" y="1845620"/>
            <a:ext cx="889220" cy="1439364"/>
            <a:chOff x="8100392" y="1412776"/>
            <a:chExt cx="914400" cy="1480122"/>
          </a:xfrm>
        </p:grpSpPr>
        <p:cxnSp>
          <p:nvCxnSpPr>
            <p:cNvPr id="40" name="Conector de seta reta 39"/>
            <p:cNvCxnSpPr/>
            <p:nvPr/>
          </p:nvCxnSpPr>
          <p:spPr>
            <a:xfrm>
              <a:off x="8662717" y="2326705"/>
              <a:ext cx="182567" cy="566193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/>
            <p:cNvSpPr/>
            <p:nvPr/>
          </p:nvSpPr>
          <p:spPr>
            <a:xfrm>
              <a:off x="8100392" y="1412776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8147864" y="1569894"/>
              <a:ext cx="844309" cy="61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0% IMA-B</a:t>
              </a:r>
            </a:p>
            <a:p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0% CDI  e</a:t>
              </a:r>
            </a:p>
            <a:p>
              <a:r>
                <a:rPr lang="pt-BR" sz="11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pt-BR" sz="1100" dirty="0" smtClean="0">
                  <a:solidFill>
                    <a:schemeClr val="accent1">
                      <a:lumMod val="75000"/>
                    </a:schemeClr>
                  </a:solidFill>
                </a:rPr>
                <a:t>    IRFM-1</a:t>
              </a:r>
              <a:endParaRPr lang="pt-BR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3589243" y="1268760"/>
            <a:ext cx="196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Carteira Otimizada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3688" y="14127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Retorno Acumulado Janeiro/2013 a Maio/2015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838243"/>
              </p:ext>
            </p:extLst>
          </p:nvPr>
        </p:nvGraphicFramePr>
        <p:xfrm>
          <a:off x="539552" y="1988840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3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23928" y="65320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Cenário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340768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O Banco Central mantém a atual condução da política monetária, com “determinação e perseverança”. O objetivo é colocar as expectativas da inflação convergindo ao centro da meta ao final de 2016.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Taxa SELIC tende fechar o ano de 2015 entre 14,50% e 14,75%.  Focus sinalizava 13,50% a 4 semanas, no último relatório já está em 14%.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Relatório FOCUS sinaliza que a Inflação medida pelo IPCA encerra o ano a 8,79%.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Mercado projeta retração de 1,35% para o PIB em 2015.</a:t>
            </a:r>
          </a:p>
        </p:txBody>
      </p:sp>
    </p:spTree>
    <p:extLst>
      <p:ext uri="{BB962C8B-B14F-4D97-AF65-F5344CB8AC3E}">
        <p14:creationId xmlns:p14="http://schemas.microsoft.com/office/powerpoint/2010/main" val="15019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23928" y="65320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134076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Mercado </a:t>
            </a:r>
            <a:r>
              <a:rPr lang="pt-BR" alt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de Renda Fixa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Cenário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no curto prazo ainda sugere cautela, razão pela qual nossa recomendação para este mês é um “</a:t>
            </a:r>
            <a:r>
              <a:rPr lang="pt-BR" alt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mix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” balanceado entre IMA-B e seus </a:t>
            </a:r>
            <a:r>
              <a:rPr lang="pt-BR" alt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sub-índices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 (até 60%). O restante em CDI, IRF-M 1, IMA-B 5.</a:t>
            </a:r>
          </a:p>
        </p:txBody>
      </p:sp>
    </p:spTree>
    <p:extLst>
      <p:ext uri="{BB962C8B-B14F-4D97-AF65-F5344CB8AC3E}">
        <p14:creationId xmlns:p14="http://schemas.microsoft.com/office/powerpoint/2010/main" val="29926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1340768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Mercado </a:t>
            </a:r>
            <a:r>
              <a:rPr lang="pt-BR" altLang="pt-BR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de </a:t>
            </a:r>
            <a:r>
              <a:rPr lang="pt-BR" altLang="pt-BR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Ações</a:t>
            </a:r>
            <a:endParaRPr lang="pt-BR" altLang="pt-BR" sz="1600" b="1" u="sng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Cenário negativo para o Ibovespa. SELIC nas alturas, mercado de trabalho encolhendo, PIB indicando cenário </a:t>
            </a:r>
            <a:r>
              <a:rPr lang="pt-BR" alt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recessivo</a:t>
            </a:r>
            <a:r>
              <a:rPr lang="pt-BR" alt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pt-BR" alt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Nossa 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recomendação de uma exposição reduzida, pois não há percepção de melhora nos fundamentos que justifique elevar o risco da carteira no curto/médio prazos</a:t>
            </a:r>
            <a:r>
              <a:rPr lang="pt-BR" alt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23928" y="65320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059832" y="65320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Considerações Finais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1340768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Credenciamento das Instituições Financeiras</a:t>
            </a:r>
          </a:p>
          <a:p>
            <a:pPr algn="just">
              <a:lnSpc>
                <a:spcPct val="150000"/>
              </a:lnSpc>
            </a:pP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PORTARIA MPS Nº 440, DE 09 DE OUTUBRO DE 2013 - DOU DE 11/10/2013 </a:t>
            </a:r>
          </a:p>
          <a:p>
            <a:pPr algn="just">
              <a:lnSpc>
                <a:spcPct val="150000"/>
              </a:lnSpc>
            </a:pP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Renovados a cada 6 </a:t>
            </a:r>
            <a:r>
              <a:rPr lang="pt-BR" alt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meses.</a:t>
            </a:r>
          </a:p>
          <a:p>
            <a:pPr algn="just">
              <a:lnSpc>
                <a:spcPct val="150000"/>
              </a:lnSpc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Certificação do Comitê </a:t>
            </a:r>
          </a:p>
          <a:p>
            <a:pPr algn="just">
              <a:lnSpc>
                <a:spcPct val="150000"/>
              </a:lnSpc>
            </a:pP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PORTARIA MPS Nº 440, DE 09 DE OUTUBRO DE 2013 - DOU DE 11/10/2013 </a:t>
            </a:r>
          </a:p>
          <a:p>
            <a:pPr algn="just">
              <a:lnSpc>
                <a:spcPct val="150000"/>
              </a:lnSpc>
            </a:pPr>
            <a:r>
              <a:rPr lang="pt-BR" alt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Art</a:t>
            </a: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 6º - § 5º A partir de 01 de janeiro de 2015 a certificação de que trata o art. 2º será exigida de todos os entes federativos instituidores de RPPS e que detenham quaisquer valores sob gestão</a:t>
            </a:r>
            <a:r>
              <a:rPr lang="pt-BR" alt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altLang="pt-BR" sz="14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Estudos de Solvência</a:t>
            </a:r>
          </a:p>
          <a:p>
            <a:pPr algn="just">
              <a:lnSpc>
                <a:spcPct val="150000"/>
              </a:lnSpc>
            </a:pPr>
            <a:r>
              <a:rPr lang="pt-BR" alt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Este tipo de estudo tem como principal objetivo identificar a razão da solvabilidade do plano de benefícios do RPPS, considerando premissas e hipóteses de simulação com base em fluxos de caixa atuarial e cenários macroeconômicos, e proporá composições de carteiras de investimentos que possam suportar e alongar a sobrevida do plano de benefícios, e que apresentem melhor relação entre resultado esperado (superávit projetado) e risco de déficit.</a:t>
            </a:r>
          </a:p>
        </p:txBody>
      </p:sp>
    </p:spTree>
    <p:extLst>
      <p:ext uri="{BB962C8B-B14F-4D97-AF65-F5344CB8AC3E}">
        <p14:creationId xmlns:p14="http://schemas.microsoft.com/office/powerpoint/2010/main" val="3552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07904" y="5445224"/>
            <a:ext cx="5149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www.creditoemercado.com.br  – consultoria@creditoemercado.com.br</a:t>
            </a:r>
          </a:p>
          <a:p>
            <a:pPr algn="r"/>
            <a:r>
              <a: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Rua XV de Novembro, nº 204 – 1º Andar – Centro – Santos / SP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228185" y="6021288"/>
            <a:ext cx="2592287" cy="360040"/>
            <a:chOff x="6228184" y="6021288"/>
            <a:chExt cx="2592287" cy="360040"/>
          </a:xfrm>
        </p:grpSpPr>
        <p:pic>
          <p:nvPicPr>
            <p:cNvPr id="2050" name="Picture 2" descr="C:\Users\E22\Desktop\logo-fa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6021288"/>
              <a:ext cx="449082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6588224" y="6055114"/>
              <a:ext cx="223224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lang="pt-BR" sz="13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creditoemercadoconsultoria</a:t>
              </a:r>
              <a:endParaRPr lang="pt-BR" sz="13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352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0" y="1700808"/>
            <a:ext cx="7632848" cy="319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Perspectiva </a:t>
            </a:r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do RPPS no atual Cenário </a:t>
            </a:r>
            <a:r>
              <a:rPr lang="pt-B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Econômico: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Maiores desafios.</a:t>
            </a:r>
          </a:p>
          <a:p>
            <a:pPr algn="just">
              <a:lnSpc>
                <a:spcPct val="150000"/>
              </a:lnSpc>
            </a:pPr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Desafio </a:t>
            </a:r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dos gestores na busca de melhores alternativas de </a:t>
            </a:r>
            <a:r>
              <a:rPr lang="pt-B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investimentos: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Maior exposição a risco, gestão mais ativa.</a:t>
            </a:r>
          </a:p>
          <a:p>
            <a:pPr algn="just">
              <a:lnSpc>
                <a:spcPct val="150000"/>
              </a:lnSpc>
            </a:pPr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Construção </a:t>
            </a:r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da Carteira de investimentos em face da meta </a:t>
            </a:r>
            <a:r>
              <a:rPr lang="pt-B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atuarial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Diversificação mais eficiente, </a:t>
            </a:r>
            <a:r>
              <a:rPr lang="pt-BR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macroalocação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.</a:t>
            </a:r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23928" y="65320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Questões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83768" y="2383584"/>
            <a:ext cx="396044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FUNDAMENTAÇÃO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1340768"/>
            <a:ext cx="7632848" cy="26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Lei nº 9.717/98</a:t>
            </a:r>
          </a:p>
          <a:p>
            <a:pPr algn="just">
              <a:lnSpc>
                <a:spcPct val="150000"/>
              </a:lnSpc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Art. 1º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Os regimes próprios de previdência social dos servidores públicos da União, dos Estados, do Distrito Federal e dos Municípios, dos militares dos Estados e do Distrito Federal deverão ser organizados, baseados em normas gerais de contabilidade e atuária, de modo a garantir 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seu equilíbrio financeiro e atuarial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, observando os seguintes critérios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: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23928" y="65320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Regulamentação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407707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Portaria nº 403, de 10 de Dezembro de 2008</a:t>
            </a:r>
          </a:p>
          <a:p>
            <a:pPr algn="just"/>
            <a:endParaRPr lang="pt-BR" altLang="pt-BR" sz="16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Art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. 9º A taxa real de juros utilizada na avaliação atuarial deverá ter como referência a meta estabelecida para as aplicações dos recursos do RPPS na Política de Investimentos do RPPS, </a:t>
            </a:r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limitada ao máximo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 de 6% (seis por cento) ao ano</a:t>
            </a:r>
            <a:r>
              <a:rPr lang="pt-BR" alt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.</a:t>
            </a: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156176" y="3972257"/>
            <a:ext cx="2329829" cy="2329625"/>
            <a:chOff x="6096407" y="3387283"/>
            <a:chExt cx="2329829" cy="2329625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407" y="3403721"/>
              <a:ext cx="2329829" cy="2313187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7018333" y="437564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4,5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018501" y="338728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6,5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018501" y="530911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2,5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683568" y="134076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A inflação oficial, medida pelo Índice de Preços ao Consumidor Amplo (IPCA), divulgado pelo IBGE, encerrou 2014 em 6,41%. </a:t>
            </a:r>
          </a:p>
          <a:p>
            <a:pPr algn="just">
              <a:lnSpc>
                <a:spcPct val="150000"/>
              </a:lnSpc>
            </a:pPr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Para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2015, a projeção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é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que 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IPCA encerre em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8,79%.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A previsão foi elevada por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nove vezes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consecutivas.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Estamos falando em uma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meta atuarial superior a 14%. </a:t>
            </a:r>
            <a:endParaRPr lang="pt-BR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Sendo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que a taxa de juros está em 13,75%.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Já no atual cenário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, apenas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com uma gestão passiva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não é </a:t>
            </a: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possível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itchFamily="34" charset="0"/>
                <a:cs typeface="Segoe UI" pitchFamily="34" charset="0"/>
              </a:rPr>
              <a:t>atingir a meta. </a:t>
            </a:r>
          </a:p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Essa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taxa de juros se mantém? Não, e o desafio só aumenta!</a:t>
            </a:r>
          </a:p>
        </p:txBody>
      </p:sp>
    </p:spTree>
    <p:extLst>
      <p:ext uri="{BB962C8B-B14F-4D97-AF65-F5344CB8AC3E}">
        <p14:creationId xmlns:p14="http://schemas.microsoft.com/office/powerpoint/2010/main" val="24377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340768"/>
            <a:ext cx="7632848" cy="3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Meta Atuarial é um objetivo.</a:t>
            </a:r>
          </a:p>
          <a:p>
            <a:pPr algn="just">
              <a:lnSpc>
                <a:spcPct val="150000"/>
              </a:lnSpc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A Diretoria, junto com seu conselho e comitê, deverá elaborar uma Política de Investimentos definindo as estratégias que irá usar para buscar esse objetivo, esse alvo.</a:t>
            </a:r>
          </a:p>
          <a:p>
            <a:pPr algn="just">
              <a:lnSpc>
                <a:spcPct val="150000"/>
              </a:lnSpc>
            </a:pPr>
            <a:endParaRPr lang="pt-BR" altLang="pt-BR" sz="1600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Deve buscar atingir ou chegar o mais próximo possível, visando o equilíbrio financeiro e atuarial (longo prazo).</a:t>
            </a:r>
          </a:p>
          <a:p>
            <a:pPr algn="just">
              <a:lnSpc>
                <a:spcPct val="150000"/>
              </a:lnSpc>
            </a:pPr>
            <a:endParaRPr lang="pt-BR" alt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Segoe UI" pitchFamily="34" charset="0"/>
              <a:cs typeface="Segoe U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Segoe UI" pitchFamily="34" charset="0"/>
                <a:cs typeface="Segoe UI" pitchFamily="34" charset="0"/>
              </a:rPr>
              <a:t>Exemplo: 2013, alguém conseguiu atingir a meta atuarial?</a:t>
            </a:r>
          </a:p>
        </p:txBody>
      </p:sp>
    </p:spTree>
    <p:extLst>
      <p:ext uri="{BB962C8B-B14F-4D97-AF65-F5344CB8AC3E}">
        <p14:creationId xmlns:p14="http://schemas.microsoft.com/office/powerpoint/2010/main" val="2640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80415"/>
              </p:ext>
            </p:extLst>
          </p:nvPr>
        </p:nvGraphicFramePr>
        <p:xfrm>
          <a:off x="755576" y="1484784"/>
          <a:ext cx="7560840" cy="4392489"/>
        </p:xfrm>
        <a:graphic>
          <a:graphicData uri="http://schemas.openxmlformats.org/drawingml/2006/table">
            <a:tbl>
              <a:tblPr firstRow="1" firstCol="1" bandRow="1"/>
              <a:tblGrid>
                <a:gridCol w="2308654"/>
                <a:gridCol w="1220408"/>
                <a:gridCol w="407360"/>
                <a:gridCol w="3624418"/>
              </a:tblGrid>
              <a:tr h="34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Artigo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Limite 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Tipo de Ativo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17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Renda Fixa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1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I Alínea 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100,00%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Títulos Públicos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I Alínea B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100,00%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Fundos 100% Títulos Públicos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II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15,00%</a:t>
                      </a:r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Operações Compromissadas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</a:t>
                      </a:r>
                      <a:r>
                        <a:rPr lang="pt-B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III Alínea 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80,00</a:t>
                      </a: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Fundos Renda Fixa/Referenciado  IMA/IDKA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III Alínea B</a:t>
                      </a: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80,00%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Fundos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de Índices IMA/IDKA</a:t>
                      </a: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</a:t>
                      </a:r>
                      <a:r>
                        <a:rPr lang="pt-BR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IV Alínea A</a:t>
                      </a:r>
                      <a:endParaRPr lang="pt-BR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30,00</a:t>
                      </a: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Fundos </a:t>
                      </a: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Referenciados /Renda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Fixa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IV Alínea B</a:t>
                      </a: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30,00%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Fundos de Índices 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</a:t>
                      </a:r>
                      <a:r>
                        <a:rPr lang="pt-BR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V Alínea A</a:t>
                      </a:r>
                      <a:endParaRPr lang="pt-BR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20,00</a:t>
                      </a: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Poupança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V Alínea B</a:t>
                      </a: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20,00%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Letra Imobiliária Garantida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VI</a:t>
                      </a: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15,00</a:t>
                      </a: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FIDC </a:t>
                      </a: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– Cota Sênior - Aberto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VII </a:t>
                      </a:r>
                      <a:r>
                        <a:rPr lang="pt-BR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Alínea A</a:t>
                      </a:r>
                      <a:endParaRPr lang="pt-BR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5,00%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FIDC – Cota Sênior - </a:t>
                      </a: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Fechado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Artigo 7º Inciso VII </a:t>
                      </a:r>
                      <a:r>
                        <a:rPr lang="pt-BR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Alínea </a:t>
                      </a:r>
                      <a:r>
                        <a:rPr lang="pt-BR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B</a:t>
                      </a: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5,00%</a:t>
                      </a:r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Fundo Crédito Privado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23928" y="653207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Limites – Resolução nº 3.922/10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071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983320"/>
              </p:ext>
            </p:extLst>
          </p:nvPr>
        </p:nvGraphicFramePr>
        <p:xfrm>
          <a:off x="755576" y="1340761"/>
          <a:ext cx="7560840" cy="2318733"/>
        </p:xfrm>
        <a:graphic>
          <a:graphicData uri="http://schemas.openxmlformats.org/drawingml/2006/table">
            <a:tbl>
              <a:tblPr firstRow="1" firstCol="1" bandRow="1"/>
              <a:tblGrid>
                <a:gridCol w="2308654"/>
                <a:gridCol w="1220408"/>
                <a:gridCol w="407360"/>
                <a:gridCol w="3624418"/>
              </a:tblGrid>
              <a:tr h="31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Artigo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Limite 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Tipo de Ativo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5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Renda </a:t>
                      </a:r>
                      <a:r>
                        <a:rPr lang="pt-B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Variável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Artigo 8º Inciso I</a:t>
                      </a:r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30,00%</a:t>
                      </a:r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Referenciado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Artigo 8º Inciso II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20,00%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Fundo de Índice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Artigo 8º Inciso III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15,00%</a:t>
                      </a:r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Fundo Ações Livre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Artigo 8º Inciso IV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5,00%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Fundos Multimercados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Artigo 8º Inciso V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5,00%</a:t>
                      </a:r>
                      <a:endParaRPr lang="pt-BR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Fundo de Investimentos em Participações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Artigo 8º Inciso VI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5,00%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Fundos Imobiliários – Mercado de</a:t>
                      </a:r>
                      <a:r>
                        <a:rPr lang="pt-B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Bolsa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23928" y="653207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Limites – Resolução nº 3.922/10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400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663578"/>
              </p:ext>
            </p:extLst>
          </p:nvPr>
        </p:nvGraphicFramePr>
        <p:xfrm>
          <a:off x="395536" y="1412776"/>
          <a:ext cx="8150400" cy="48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9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1050</Words>
  <Application>Microsoft Office PowerPoint</Application>
  <PresentationFormat>Apresentação na tela (4:3)</PresentationFormat>
  <Paragraphs>172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Júnior</dc:creator>
  <cp:lastModifiedBy>Felipe</cp:lastModifiedBy>
  <cp:revision>202</cp:revision>
  <cp:lastPrinted>2015-04-23T14:01:26Z</cp:lastPrinted>
  <dcterms:created xsi:type="dcterms:W3CDTF">2013-10-24T18:41:07Z</dcterms:created>
  <dcterms:modified xsi:type="dcterms:W3CDTF">2015-06-18T03:21:36Z</dcterms:modified>
</cp:coreProperties>
</file>